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zitiv tit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o-RO"/>
              <a:t>Faceți clic pentru a edita stilul de titlu coordonator</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o-RO"/>
              <a:t>Faceți clic pentru a edita stilul de subtitlu coordonator</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ine panoramică cu legendă">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446C117F-5CCF-4837-BE5F-2B92066CAFAF}"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u și legendă">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84EB90BD-B6CE-46B7-997F-7313B992CCDC}"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cu legendă">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o-RO"/>
              <a:t>Faceți clic pentru a edita stilul de titlu coordonator</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CDB9D11F-B188-461D-B23F-39381795C052}"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de vizită">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o-RO"/>
              <a:t>Faceți clic pentru a edita stilul de titlu coordonator</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52E6D8D9-55A2-4063-B0F3-121F44549695}"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an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o-RO"/>
              <a:t>Faceți clic pentru a edita stilul de titlu coordonator</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3" name="Date Placeholder 2"/>
          <p:cNvSpPr>
            <a:spLocks noGrp="1"/>
          </p:cNvSpPr>
          <p:nvPr>
            <p:ph type="dt" sz="half" idx="10"/>
          </p:nvPr>
        </p:nvSpPr>
        <p:spPr/>
        <p:txBody>
          <a:bodyPr/>
          <a:lstStyle/>
          <a:p>
            <a:fld id="{D4B24536-994D-4021-A283-9F449C0DB509}"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ană cu trei imagini">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o-RO"/>
              <a:t>Faceți clic pentru a edita stilul de titlu coordonator</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o-RO"/>
              <a:t>Faceți clic pe pictogramă pentru a adăuga o imagine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o-RO"/>
              <a:t>Faceţi clic pentru a edita Master stiluri text</a:t>
            </a:r>
          </a:p>
        </p:txBody>
      </p:sp>
      <p:sp>
        <p:nvSpPr>
          <p:cNvPr id="3" name="Date Placeholder 2"/>
          <p:cNvSpPr>
            <a:spLocks noGrp="1"/>
          </p:cNvSpPr>
          <p:nvPr>
            <p:ph type="dt" sz="half" idx="10"/>
          </p:nvPr>
        </p:nvSpPr>
        <p:spPr/>
        <p:txBody>
          <a:bodyPr/>
          <a:lstStyle/>
          <a:p>
            <a:fld id="{3CBBBB78-C96F-47B7-AB17-D852CA960AC9}"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o-RO"/>
              <a:t>Faceți clic pentru a edita stilul de titlu coordonator</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4/3/2019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idx="1"/>
          </p:nvPr>
        </p:nvSpPr>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o-RO"/>
              <a:t>Faceți clic pentru a edita stilul de titlu coordonator</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o-RO"/>
              <a:t>Faceţi clic pentru a edita Master stiluri text</a:t>
            </a:r>
          </a:p>
        </p:txBody>
      </p:sp>
      <p:sp>
        <p:nvSpPr>
          <p:cNvPr id="4" name="Date Placeholder 3"/>
          <p:cNvSpPr>
            <a:spLocks noGrp="1"/>
          </p:cNvSpPr>
          <p:nvPr>
            <p:ph type="dt" sz="half" idx="10"/>
          </p:nvPr>
        </p:nvSpPr>
        <p:spPr/>
        <p:txBody>
          <a:bodyPr/>
          <a:lstStyle/>
          <a:p>
            <a:fld id="{30578ACC-22D6-47C1-A373-4FD133E34F3C}" type="datetimeFigureOut">
              <a:rPr lang="en-US" dirty="0"/>
              <a:t>4/3/2019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4" name="Content Placeholder 3"/>
          <p:cNvSpPr>
            <a:spLocks noGrp="1"/>
          </p:cNvSpPr>
          <p:nvPr>
            <p:ph sz="half" idx="2"/>
          </p:nvPr>
        </p:nvSpPr>
        <p:spPr>
          <a:xfrm>
            <a:off x="680322" y="3030008"/>
            <a:ext cx="4698355" cy="2906179"/>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o-RO"/>
              <a:t>Faceţi clic pentru a edita Master stiluri text</a:t>
            </a:r>
          </a:p>
        </p:txBody>
      </p:sp>
      <p:sp>
        <p:nvSpPr>
          <p:cNvPr id="6" name="Content Placeholder 5"/>
          <p:cNvSpPr>
            <a:spLocks noGrp="1"/>
          </p:cNvSpPr>
          <p:nvPr>
            <p:ph sz="quarter" idx="4"/>
          </p:nvPr>
        </p:nvSpPr>
        <p:spPr>
          <a:xfrm>
            <a:off x="5594123" y="3030008"/>
            <a:ext cx="4700059" cy="2906179"/>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o-RO"/>
              <a:t>Faceți clic pentru a edita stilul de titlu coordonator</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o-RO"/>
              <a:t>Faceți clic pentru a edita stilul de titlu coordonator</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E331444B-B92B-4E27-8C94-BB93EAF5CB18}"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ine cu legendă">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o-RO"/>
              <a:t>Faceți clic pentru a edita stilul de titlu coordonator</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o-RO"/>
              <a:t>Faceți clic pe pictogramă pentru a adăuga o imagine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o-RO"/>
              <a:t>Faceţi clic pentru a edita Master stiluri text</a:t>
            </a:r>
          </a:p>
        </p:txBody>
      </p:sp>
      <p:sp>
        <p:nvSpPr>
          <p:cNvPr id="5" name="Date Placeholder 4"/>
          <p:cNvSpPr>
            <a:spLocks noGrp="1"/>
          </p:cNvSpPr>
          <p:nvPr>
            <p:ph type="dt" sz="half" idx="10"/>
          </p:nvPr>
        </p:nvSpPr>
        <p:spPr/>
        <p:txBody>
          <a:bodyPr/>
          <a:lstStyle/>
          <a:p>
            <a:fld id="{363EFA5E-FA76-400D-B3DC-F0BA90E6D107}" type="datetimeFigureOut">
              <a:rPr lang="en-US" dirty="0"/>
              <a:t>4/3/2019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o-RO"/>
              <a:t>Faceți clic pentru a edita stilul de titlu coordonator</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o-RO"/>
              <a:t>Faceţi clic pentru a edita Master stiluri text</a:t>
            </a:r>
          </a:p>
          <a:p>
            <a:pPr lvl="1"/>
            <a:r>
              <a:rPr lang="ro-RO"/>
              <a:t>al doilea nivel</a:t>
            </a:r>
          </a:p>
          <a:p>
            <a:pPr lvl="2"/>
            <a:r>
              <a:rPr lang="ro-RO"/>
              <a:t>al treilea nivel</a:t>
            </a:r>
          </a:p>
          <a:p>
            <a:pPr lvl="3"/>
            <a:r>
              <a:rPr lang="ro-RO"/>
              <a:t>al patrulea nivel</a:t>
            </a:r>
          </a:p>
          <a:p>
            <a:pPr lvl="4"/>
            <a:r>
              <a:rPr lang="ro-RO"/>
              <a:t>al cincilea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4/3/2019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DB71C54-63C1-4B83-8324-BBCEC579C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D15D940-E187-4030-B313-FDC84AE67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u 2">
            <a:extLst>
              <a:ext uri="{FF2B5EF4-FFF2-40B4-BE49-F238E27FC236}">
                <a16:creationId xmlns:a16="http://schemas.microsoft.com/office/drawing/2014/main" id="{5B1C0929-EBB8-4231-B2F6-8D0AA6664465}"/>
              </a:ext>
            </a:extLst>
          </p:cNvPr>
          <p:cNvSpPr>
            <a:spLocks noGrp="1"/>
          </p:cNvSpPr>
          <p:nvPr>
            <p:ph type="subTitle" idx="1"/>
          </p:nvPr>
        </p:nvSpPr>
        <p:spPr>
          <a:xfrm>
            <a:off x="9292902" y="1286929"/>
            <a:ext cx="2216031" cy="4284129"/>
          </a:xfrm>
        </p:spPr>
        <p:txBody>
          <a:bodyPr anchor="ctr">
            <a:normAutofit/>
          </a:bodyPr>
          <a:lstStyle/>
          <a:p>
            <a:pPr algn="l"/>
            <a:r>
              <a:rPr lang="ro-RO" sz="2800">
                <a:solidFill>
                  <a:srgbClr val="FFFFFF"/>
                </a:solidFill>
              </a:rPr>
              <a:t>Care va fi adevăratul impact asupra angajaților din CFR</a:t>
            </a:r>
          </a:p>
        </p:txBody>
      </p:sp>
      <p:sp>
        <p:nvSpPr>
          <p:cNvPr id="32" name="Rectangle 31">
            <a:extLst>
              <a:ext uri="{FF2B5EF4-FFF2-40B4-BE49-F238E27FC236}">
                <a16:creationId xmlns:a16="http://schemas.microsoft.com/office/drawing/2014/main" id="{76E38F34-66D8-4203-B16C-14AC20248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u 1">
            <a:extLst>
              <a:ext uri="{FF2B5EF4-FFF2-40B4-BE49-F238E27FC236}">
                <a16:creationId xmlns:a16="http://schemas.microsoft.com/office/drawing/2014/main" id="{D2F0DC41-9CE8-4CD1-8682-4C686509D70E}"/>
              </a:ext>
            </a:extLst>
          </p:cNvPr>
          <p:cNvSpPr>
            <a:spLocks noGrp="1"/>
          </p:cNvSpPr>
          <p:nvPr>
            <p:ph type="ctrTitle"/>
          </p:nvPr>
        </p:nvSpPr>
        <p:spPr>
          <a:xfrm>
            <a:off x="643467" y="1286929"/>
            <a:ext cx="7674983" cy="4284129"/>
          </a:xfrm>
        </p:spPr>
        <p:txBody>
          <a:bodyPr anchor="ctr">
            <a:normAutofit/>
          </a:bodyPr>
          <a:lstStyle/>
          <a:p>
            <a:r>
              <a:rPr lang="ro-RO" sz="8000"/>
              <a:t>RECALCULARE</a:t>
            </a:r>
          </a:p>
        </p:txBody>
      </p:sp>
    </p:spTree>
    <p:extLst>
      <p:ext uri="{BB962C8B-B14F-4D97-AF65-F5344CB8AC3E}">
        <p14:creationId xmlns:p14="http://schemas.microsoft.com/office/powerpoint/2010/main" val="392168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0FA309-807F-4C17-98EF-A3BA7388E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642A87B-CAE9-4F8F-B293-28388E45D9E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2" name="Rectangle 11">
            <a:extLst>
              <a:ext uri="{FF2B5EF4-FFF2-40B4-BE49-F238E27FC236}">
                <a16:creationId xmlns:a16="http://schemas.microsoft.com/office/drawing/2014/main" id="{C8FA1749-B91A-40E7-AD01-0B9C9C6AF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13">
            <a:extLst>
              <a:ext uri="{FF2B5EF4-FFF2-40B4-BE49-F238E27FC236}">
                <a16:creationId xmlns:a16="http://schemas.microsoft.com/office/drawing/2014/main" id="{3B7A934F-FFF7-4353-83D3-4EF66E93EEF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0" name="Rectangle 15">
            <a:extLst>
              <a:ext uri="{FF2B5EF4-FFF2-40B4-BE49-F238E27FC236}">
                <a16:creationId xmlns:a16="http://schemas.microsoft.com/office/drawing/2014/main" id="{700676C8-6DE8-47DD-9A23-D42063A12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u 1">
            <a:extLst>
              <a:ext uri="{FF2B5EF4-FFF2-40B4-BE49-F238E27FC236}">
                <a16:creationId xmlns:a16="http://schemas.microsoft.com/office/drawing/2014/main" id="{C4FE2805-B33B-447E-9610-D7373EC657EE}"/>
              </a:ext>
            </a:extLst>
          </p:cNvPr>
          <p:cNvSpPr>
            <a:spLocks noGrp="1"/>
          </p:cNvSpPr>
          <p:nvPr>
            <p:ph type="title"/>
          </p:nvPr>
        </p:nvSpPr>
        <p:spPr>
          <a:xfrm>
            <a:off x="680321" y="2063262"/>
            <a:ext cx="3739279" cy="2661052"/>
          </a:xfrm>
        </p:spPr>
        <p:txBody>
          <a:bodyPr>
            <a:normAutofit/>
          </a:bodyPr>
          <a:lstStyle/>
          <a:p>
            <a:pPr algn="r"/>
            <a:r>
              <a:rPr lang="ro-RO" sz="4400">
                <a:solidFill>
                  <a:srgbClr val="FFFFFF"/>
                </a:solidFill>
              </a:rPr>
              <a:t>SITUAȚIA ACTUALĂ</a:t>
            </a:r>
          </a:p>
        </p:txBody>
      </p:sp>
      <p:sp>
        <p:nvSpPr>
          <p:cNvPr id="3" name="Substituent conținut 2">
            <a:extLst>
              <a:ext uri="{FF2B5EF4-FFF2-40B4-BE49-F238E27FC236}">
                <a16:creationId xmlns:a16="http://schemas.microsoft.com/office/drawing/2014/main" id="{D98FC7DC-F57A-4302-9885-DECC9204CB79}"/>
              </a:ext>
            </a:extLst>
          </p:cNvPr>
          <p:cNvSpPr>
            <a:spLocks noGrp="1"/>
          </p:cNvSpPr>
          <p:nvPr>
            <p:ph idx="1"/>
          </p:nvPr>
        </p:nvSpPr>
        <p:spPr>
          <a:xfrm>
            <a:off x="5287995" y="661106"/>
            <a:ext cx="6257362" cy="5503101"/>
          </a:xfrm>
        </p:spPr>
        <p:txBody>
          <a:bodyPr anchor="ctr">
            <a:normAutofit/>
          </a:bodyPr>
          <a:lstStyle/>
          <a:p>
            <a:r>
              <a:rPr lang="ro-RO" sz="2000" dirty="0">
                <a:solidFill>
                  <a:srgbClr val="FFFFFF"/>
                </a:solidFill>
              </a:rPr>
              <a:t>În cazul mecanicilor de locomotivă spre exemplu, au existat 2 stagii de cotizare complete, cel public de 35 ani și de 20 ani pentru cei care au realizat peste 20 de ani în condiții speciale. Astfel că pentru perioada muncită în condiții normale punctajul realizat s-a împărțit la 35, iar în perioada de grupa 1 punctajul realizat s-a împărțit la 20.</a:t>
            </a:r>
          </a:p>
        </p:txBody>
      </p:sp>
    </p:spTree>
    <p:extLst>
      <p:ext uri="{BB962C8B-B14F-4D97-AF65-F5344CB8AC3E}">
        <p14:creationId xmlns:p14="http://schemas.microsoft.com/office/powerpoint/2010/main" val="40899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30"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31" name="Picture 9">
            <a:extLst>
              <a:ext uri="{FF2B5EF4-FFF2-40B4-BE49-F238E27FC236}">
                <a16:creationId xmlns:a16="http://schemas.microsoft.com/office/drawing/2014/main" id="{E4655D52-F2FA-4137-8A31-499A4FE6291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32" name="Picture 11">
            <a:extLst>
              <a:ext uri="{FF2B5EF4-FFF2-40B4-BE49-F238E27FC236}">
                <a16:creationId xmlns:a16="http://schemas.microsoft.com/office/drawing/2014/main" id="{8519FA1D-01C2-425F-B9AA-D69B4DD0A1E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33" name="Rectangle 13">
            <a:extLst>
              <a:ext uri="{FF2B5EF4-FFF2-40B4-BE49-F238E27FC236}">
                <a16:creationId xmlns:a16="http://schemas.microsoft.com/office/drawing/2014/main" id="{DC0D803F-BF83-4194-8691-90B027BDF5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15">
            <a:extLst>
              <a:ext uri="{FF2B5EF4-FFF2-40B4-BE49-F238E27FC236}">
                <a16:creationId xmlns:a16="http://schemas.microsoft.com/office/drawing/2014/main" id="{4316132F-CC4B-4C96-9C75-95DC7CD48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35" name="Rectangle 17">
            <a:extLst>
              <a:ext uri="{FF2B5EF4-FFF2-40B4-BE49-F238E27FC236}">
                <a16:creationId xmlns:a16="http://schemas.microsoft.com/office/drawing/2014/main" id="{A106B9FE-7E5A-4047-B5D3-C3C24BD3E8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9">
            <a:extLst>
              <a:ext uri="{FF2B5EF4-FFF2-40B4-BE49-F238E27FC236}">
                <a16:creationId xmlns:a16="http://schemas.microsoft.com/office/drawing/2014/main" id="{B60EBA20-0A64-45D5-B937-FE93DCA01C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85632" y="0"/>
            <a:ext cx="340636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37" name="Picture 21">
            <a:extLst>
              <a:ext uri="{FF2B5EF4-FFF2-40B4-BE49-F238E27FC236}">
                <a16:creationId xmlns:a16="http://schemas.microsoft.com/office/drawing/2014/main" id="{3EAD5E5B-543A-4690-8C75-BACF7FFB40E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0000"/>
            <a:extLst>
              <a:ext uri="{28A0092B-C50C-407E-A947-70E740481C1C}">
                <a14:useLocalDpi xmlns:a14="http://schemas.microsoft.com/office/drawing/2010/main" val="0"/>
              </a:ext>
            </a:extLst>
          </a:blip>
          <a:stretch>
            <a:fillRect/>
          </a:stretch>
        </p:blipFill>
        <p:spPr>
          <a:xfrm>
            <a:off x="-3176" y="0"/>
            <a:ext cx="12192000" cy="6858000"/>
          </a:xfrm>
          <a:prstGeom prst="rect">
            <a:avLst/>
          </a:prstGeom>
        </p:spPr>
      </p:pic>
      <p:pic>
        <p:nvPicPr>
          <p:cNvPr id="38" name="Picture 23">
            <a:extLst>
              <a:ext uri="{FF2B5EF4-FFF2-40B4-BE49-F238E27FC236}">
                <a16:creationId xmlns:a16="http://schemas.microsoft.com/office/drawing/2014/main" id="{98739700-980C-4F96-84CD-97157DFE86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2" y="1959089"/>
            <a:ext cx="9107362" cy="321164"/>
          </a:xfrm>
          <a:prstGeom prst="rect">
            <a:avLst/>
          </a:prstGeom>
        </p:spPr>
      </p:pic>
      <p:sp>
        <p:nvSpPr>
          <p:cNvPr id="39" name="Rectangle 25">
            <a:extLst>
              <a:ext uri="{FF2B5EF4-FFF2-40B4-BE49-F238E27FC236}">
                <a16:creationId xmlns:a16="http://schemas.microsoft.com/office/drawing/2014/main" id="{52A2FDCB-3B06-44F3-A0AA-2C056C3E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09600"/>
            <a:ext cx="9107363" cy="1368198"/>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u 1">
            <a:extLst>
              <a:ext uri="{FF2B5EF4-FFF2-40B4-BE49-F238E27FC236}">
                <a16:creationId xmlns:a16="http://schemas.microsoft.com/office/drawing/2014/main" id="{02C08FAF-02B4-4CA2-9801-77AF5A483327}"/>
              </a:ext>
            </a:extLst>
          </p:cNvPr>
          <p:cNvSpPr>
            <a:spLocks noGrp="1"/>
          </p:cNvSpPr>
          <p:nvPr>
            <p:ph type="title"/>
          </p:nvPr>
        </p:nvSpPr>
        <p:spPr>
          <a:xfrm>
            <a:off x="680321" y="753228"/>
            <a:ext cx="7461844" cy="1080938"/>
          </a:xfrm>
        </p:spPr>
        <p:txBody>
          <a:bodyPr vert="horz" lIns="91440" tIns="45720" rIns="91440" bIns="45720" rtlCol="0" anchor="ctr">
            <a:normAutofit/>
          </a:bodyPr>
          <a:lstStyle/>
          <a:p>
            <a:r>
              <a:rPr lang="en-US" sz="3600">
                <a:solidFill>
                  <a:srgbClr val="FFFFFF"/>
                </a:solidFill>
              </a:rPr>
              <a:t>NOUA SITUAȚIE</a:t>
            </a:r>
          </a:p>
        </p:txBody>
      </p:sp>
      <p:sp>
        <p:nvSpPr>
          <p:cNvPr id="3" name="Substituent text 2">
            <a:extLst>
              <a:ext uri="{FF2B5EF4-FFF2-40B4-BE49-F238E27FC236}">
                <a16:creationId xmlns:a16="http://schemas.microsoft.com/office/drawing/2014/main" id="{C2633BC6-5947-4230-B8B8-9EB7167A996A}"/>
              </a:ext>
            </a:extLst>
          </p:cNvPr>
          <p:cNvSpPr>
            <a:spLocks noGrp="1"/>
          </p:cNvSpPr>
          <p:nvPr>
            <p:ph type="body" sz="half" idx="2"/>
          </p:nvPr>
        </p:nvSpPr>
        <p:spPr>
          <a:xfrm>
            <a:off x="680321" y="2336873"/>
            <a:ext cx="7461844" cy="3142077"/>
          </a:xfrm>
        </p:spPr>
        <p:txBody>
          <a:bodyPr vert="horz" lIns="91440" tIns="45720" rIns="91440" bIns="45720" rtlCol="0">
            <a:normAutofit/>
          </a:bodyPr>
          <a:lstStyle/>
          <a:p>
            <a:pPr indent="-228600">
              <a:buFont typeface="Arial" panose="020B0604020202020204" pitchFamily="34" charset="0"/>
              <a:buChar char="•"/>
            </a:pPr>
            <a:r>
              <a:rPr lang="en-US" sz="1800"/>
              <a:t>Legea 221/2018 stabilește că toată perioada indiferent de grupa 1 se va împărți la 25.  Urmare dacă un mecanic de locomotivă a muncit 28 de ani în grupa 1 si 7 ani în condiții normale este posibil ca noul calcul să ofere o valoare mai mică decât cea existentă acum în decizia de pensionare, situație care nu va aduce nici un leu în plus.</a:t>
            </a:r>
          </a:p>
        </p:txBody>
      </p:sp>
    </p:spTree>
    <p:extLst>
      <p:ext uri="{BB962C8B-B14F-4D97-AF65-F5344CB8AC3E}">
        <p14:creationId xmlns:p14="http://schemas.microsoft.com/office/powerpoint/2010/main" val="511276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a:extLst>
              <a:ext uri="{FF2B5EF4-FFF2-40B4-BE49-F238E27FC236}">
                <a16:creationId xmlns:a16="http://schemas.microsoft.com/office/drawing/2014/main" id="{B5FDE113-7D72-4983-9BCD-599E8DECC5AA}"/>
              </a:ext>
            </a:extLst>
          </p:cNvPr>
          <p:cNvSpPr>
            <a:spLocks noGrp="1"/>
          </p:cNvSpPr>
          <p:nvPr>
            <p:ph type="title"/>
          </p:nvPr>
        </p:nvSpPr>
        <p:spPr/>
        <p:txBody>
          <a:bodyPr/>
          <a:lstStyle/>
          <a:p>
            <a:r>
              <a:rPr lang="ro-RO" dirty="0"/>
              <a:t>Exemplu numeric </a:t>
            </a:r>
          </a:p>
        </p:txBody>
      </p:sp>
      <p:sp>
        <p:nvSpPr>
          <p:cNvPr id="3" name="Substituent text 2">
            <a:extLst>
              <a:ext uri="{FF2B5EF4-FFF2-40B4-BE49-F238E27FC236}">
                <a16:creationId xmlns:a16="http://schemas.microsoft.com/office/drawing/2014/main" id="{F7158282-7282-4536-9075-C570C4F97DA4}"/>
              </a:ext>
            </a:extLst>
          </p:cNvPr>
          <p:cNvSpPr>
            <a:spLocks noGrp="1"/>
          </p:cNvSpPr>
          <p:nvPr>
            <p:ph type="body" idx="1"/>
          </p:nvPr>
        </p:nvSpPr>
        <p:spPr>
          <a:xfrm>
            <a:off x="660946" y="2108718"/>
            <a:ext cx="3070034" cy="804417"/>
          </a:xfrm>
        </p:spPr>
        <p:txBody>
          <a:bodyPr/>
          <a:lstStyle/>
          <a:p>
            <a:r>
              <a:rPr lang="ro-RO" dirty="0"/>
              <a:t>Pensionar lege 263/2010</a:t>
            </a:r>
          </a:p>
        </p:txBody>
      </p:sp>
      <p:sp>
        <p:nvSpPr>
          <p:cNvPr id="4" name="Substituent text 3">
            <a:extLst>
              <a:ext uri="{FF2B5EF4-FFF2-40B4-BE49-F238E27FC236}">
                <a16:creationId xmlns:a16="http://schemas.microsoft.com/office/drawing/2014/main" id="{E9816867-AC37-4E4A-A079-5216DEB7F8A5}"/>
              </a:ext>
            </a:extLst>
          </p:cNvPr>
          <p:cNvSpPr>
            <a:spLocks noGrp="1"/>
          </p:cNvSpPr>
          <p:nvPr>
            <p:ph type="body" sz="half" idx="15"/>
          </p:nvPr>
        </p:nvSpPr>
        <p:spPr>
          <a:xfrm>
            <a:off x="680322" y="2913135"/>
            <a:ext cx="3049702" cy="3023051"/>
          </a:xfrm>
        </p:spPr>
        <p:txBody>
          <a:bodyPr>
            <a:normAutofit fontScale="92500" lnSpcReduction="10000"/>
          </a:bodyPr>
          <a:lstStyle/>
          <a:p>
            <a:r>
              <a:rPr lang="ro-RO" dirty="0"/>
              <a:t>36 de ani în activitate din care:</a:t>
            </a:r>
          </a:p>
          <a:p>
            <a:pPr marL="285750" indent="-285750">
              <a:buFont typeface="Arial" panose="020B0604020202020204" pitchFamily="34" charset="0"/>
              <a:buChar char="•"/>
            </a:pPr>
            <a:r>
              <a:rPr lang="ro-RO" dirty="0"/>
              <a:t>10 ani în condiții normale și</a:t>
            </a:r>
          </a:p>
          <a:p>
            <a:pPr marL="285750" indent="-285750">
              <a:buFont typeface="Arial" panose="020B0604020202020204" pitchFamily="34" charset="0"/>
              <a:buChar char="•"/>
            </a:pPr>
            <a:r>
              <a:rPr lang="ro-RO" dirty="0"/>
              <a:t>26 de ani condiții speciale</a:t>
            </a:r>
          </a:p>
          <a:p>
            <a:r>
              <a:rPr lang="ro-RO" dirty="0"/>
              <a:t>Numărul total de puncte realizate 61,58582 (șaizeci și unu , 0,58582)</a:t>
            </a:r>
          </a:p>
          <a:p>
            <a:r>
              <a:rPr lang="ro-RO" dirty="0"/>
              <a:t>Din care 8,73335 condiții normale</a:t>
            </a:r>
          </a:p>
          <a:p>
            <a:r>
              <a:rPr lang="ro-RO" dirty="0"/>
              <a:t>3,06316 pensie suplimentară</a:t>
            </a:r>
          </a:p>
          <a:p>
            <a:r>
              <a:rPr lang="ro-RO" dirty="0"/>
              <a:t>-33,19073 condiții speciale și</a:t>
            </a:r>
          </a:p>
          <a:p>
            <a:pPr marL="285750" indent="-285750">
              <a:buFontTx/>
              <a:buChar char="-"/>
            </a:pPr>
            <a:r>
              <a:rPr lang="ro-RO" dirty="0"/>
              <a:t>Puncte suplimentare pentru condiții speciale 16,59858</a:t>
            </a:r>
          </a:p>
          <a:p>
            <a:pPr marL="285750" indent="-285750">
              <a:buFontTx/>
              <a:buChar char="-"/>
            </a:pPr>
            <a:r>
              <a:rPr lang="ro-RO" dirty="0"/>
              <a:t>PUNCTAJUL MEDIU ANUAL : 2,817..</a:t>
            </a:r>
          </a:p>
        </p:txBody>
      </p:sp>
      <p:sp>
        <p:nvSpPr>
          <p:cNvPr id="5" name="Substituent text 4">
            <a:extLst>
              <a:ext uri="{FF2B5EF4-FFF2-40B4-BE49-F238E27FC236}">
                <a16:creationId xmlns:a16="http://schemas.microsoft.com/office/drawing/2014/main" id="{406616B7-9AA5-469D-AD04-23E9D272F606}"/>
              </a:ext>
            </a:extLst>
          </p:cNvPr>
          <p:cNvSpPr>
            <a:spLocks noGrp="1"/>
          </p:cNvSpPr>
          <p:nvPr>
            <p:ph type="body" sz="quarter" idx="3"/>
          </p:nvPr>
        </p:nvSpPr>
        <p:spPr/>
        <p:txBody>
          <a:bodyPr/>
          <a:lstStyle/>
          <a:p>
            <a:r>
              <a:rPr lang="ro-RO" dirty="0"/>
              <a:t>Pensionar cu Legea 221/2018</a:t>
            </a:r>
          </a:p>
        </p:txBody>
      </p:sp>
      <p:sp>
        <p:nvSpPr>
          <p:cNvPr id="6" name="Substituent text 5">
            <a:extLst>
              <a:ext uri="{FF2B5EF4-FFF2-40B4-BE49-F238E27FC236}">
                <a16:creationId xmlns:a16="http://schemas.microsoft.com/office/drawing/2014/main" id="{4A9FC2B5-5EF3-48AD-AEFE-2A5C193CA38A}"/>
              </a:ext>
            </a:extLst>
          </p:cNvPr>
          <p:cNvSpPr>
            <a:spLocks noGrp="1"/>
          </p:cNvSpPr>
          <p:nvPr>
            <p:ph type="body" sz="half" idx="16"/>
          </p:nvPr>
        </p:nvSpPr>
        <p:spPr/>
        <p:txBody>
          <a:bodyPr/>
          <a:lstStyle/>
          <a:p>
            <a:r>
              <a:rPr lang="ro-RO" dirty="0"/>
              <a:t>Practic dacă pentru punctele realizate in condiții speciale s-a aplicat un stagiu complet de 20 ani la punctajul realizat in condiții normale s-a aplicat un stagiu complet de 35 ani.</a:t>
            </a:r>
          </a:p>
          <a:p>
            <a:r>
              <a:rPr lang="ro-RO" dirty="0"/>
              <a:t>Situația noua arată că la stabilirea punctajului mediu anual se va aplica un stagiu complet de 25 ani.</a:t>
            </a:r>
          </a:p>
          <a:p>
            <a:r>
              <a:rPr lang="ro-RO" dirty="0"/>
              <a:t> Urmare Punctajul mediu anual va fi 2,46.. Deci un punctaj mai mic decât cel aflat în plată </a:t>
            </a:r>
          </a:p>
        </p:txBody>
      </p:sp>
      <p:sp>
        <p:nvSpPr>
          <p:cNvPr id="7" name="Substituent text 6">
            <a:extLst>
              <a:ext uri="{FF2B5EF4-FFF2-40B4-BE49-F238E27FC236}">
                <a16:creationId xmlns:a16="http://schemas.microsoft.com/office/drawing/2014/main" id="{B9054932-6C81-4837-B125-8B3ADFFF987E}"/>
              </a:ext>
            </a:extLst>
          </p:cNvPr>
          <p:cNvSpPr>
            <a:spLocks noGrp="1"/>
          </p:cNvSpPr>
          <p:nvPr>
            <p:ph type="body" sz="quarter" idx="13"/>
          </p:nvPr>
        </p:nvSpPr>
        <p:spPr/>
        <p:txBody>
          <a:bodyPr/>
          <a:lstStyle/>
          <a:p>
            <a:r>
              <a:rPr lang="ro-RO" dirty="0"/>
              <a:t>Cine va primi în plus</a:t>
            </a:r>
          </a:p>
        </p:txBody>
      </p:sp>
      <p:sp>
        <p:nvSpPr>
          <p:cNvPr id="8" name="Substituent text 7">
            <a:extLst>
              <a:ext uri="{FF2B5EF4-FFF2-40B4-BE49-F238E27FC236}">
                <a16:creationId xmlns:a16="http://schemas.microsoft.com/office/drawing/2014/main" id="{5C3E2C42-3AB3-47C4-861A-77EB0A25965E}"/>
              </a:ext>
            </a:extLst>
          </p:cNvPr>
          <p:cNvSpPr>
            <a:spLocks noGrp="1"/>
          </p:cNvSpPr>
          <p:nvPr>
            <p:ph type="body" sz="half" idx="17"/>
          </p:nvPr>
        </p:nvSpPr>
        <p:spPr/>
        <p:txBody>
          <a:bodyPr/>
          <a:lstStyle/>
          <a:p>
            <a:r>
              <a:rPr lang="ro-RO" dirty="0"/>
              <a:t>Pentru pensionarii care au calculat </a:t>
            </a:r>
            <a:r>
              <a:rPr lang="ro-RO" dirty="0" err="1"/>
              <a:t>intreg</a:t>
            </a:r>
            <a:r>
              <a:rPr lang="ro-RO" dirty="0"/>
              <a:t> stagiul de cotizare realizat, inclusiv cel de condiții speciale cu stagiul complet de cotizare de 35 ani, vor avea o </a:t>
            </a:r>
            <a:r>
              <a:rPr lang="ro-RO" dirty="0" err="1"/>
              <a:t>crestere</a:t>
            </a:r>
            <a:r>
              <a:rPr lang="ro-RO" dirty="0"/>
              <a:t> de cca 40% a valorii pensiei .</a:t>
            </a:r>
          </a:p>
        </p:txBody>
      </p:sp>
    </p:spTree>
    <p:extLst>
      <p:ext uri="{BB962C8B-B14F-4D97-AF65-F5344CB8AC3E}">
        <p14:creationId xmlns:p14="http://schemas.microsoft.com/office/powerpoint/2010/main" val="49785401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104</TotalTime>
  <Words>324</Words>
  <Application>Microsoft Office PowerPoint</Application>
  <PresentationFormat>Ecran lat</PresentationFormat>
  <Paragraphs>23</Paragraphs>
  <Slides>4</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4</vt:i4>
      </vt:variant>
    </vt:vector>
  </HeadingPairs>
  <TitlesOfParts>
    <vt:vector size="7" baseType="lpstr">
      <vt:lpstr>Arial</vt:lpstr>
      <vt:lpstr>Trebuchet MS</vt:lpstr>
      <vt:lpstr>Berlin</vt:lpstr>
      <vt:lpstr>RECALCULARE</vt:lpstr>
      <vt:lpstr>SITUAȚIA ACTUALĂ</vt:lpstr>
      <vt:lpstr>NOUA SITUAȚIE</vt:lpstr>
      <vt:lpstr>Exemplu numeric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RECALCULARE</dc:title>
  <dc:creator>calcul@pensiata.ro</dc:creator>
  <cp:lastModifiedBy>calcul@pensiata.ro</cp:lastModifiedBy>
  <cp:revision>5</cp:revision>
  <dcterms:created xsi:type="dcterms:W3CDTF">2019-04-03T17:32:05Z</dcterms:created>
  <dcterms:modified xsi:type="dcterms:W3CDTF">2019-04-03T19:21:02Z</dcterms:modified>
</cp:coreProperties>
</file>